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</p:sldIdLst>
  <p:sldSz cy="5143500" cx="9144000"/>
  <p:notesSz cx="6858000" cy="9144000"/>
  <p:embeddedFontLst>
    <p:embeddedFont>
      <p:font typeface="Anton"/>
      <p:regular r:id="rId52"/>
    </p:embeddedFont>
    <p:embeddedFont>
      <p:font typeface="Lato"/>
      <p:regular r:id="rId53"/>
      <p:bold r:id="rId54"/>
      <p:italic r:id="rId55"/>
      <p:boldItalic r:id="rId56"/>
    </p:embeddedFont>
    <p:embeddedFont>
      <p:font typeface="Helvetica Neue"/>
      <p:regular r:id="rId57"/>
      <p:bold r:id="rId58"/>
      <p:italic r:id="rId59"/>
      <p:boldItalic r:id="rId60"/>
    </p:embeddedFont>
    <p:embeddedFont>
      <p:font typeface="Helvetica Neue Light"/>
      <p:regular r:id="rId61"/>
      <p:bold r:id="rId62"/>
      <p:italic r:id="rId63"/>
      <p:boldItalic r:id="rId6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31998BE-3E35-44B0-B161-10B1324802EB}">
  <a:tblStyle styleId="{731998BE-3E35-44B0-B161-10B1324802E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HelveticaNeueLight-bold.fntdata"/><Relationship Id="rId61" Type="http://schemas.openxmlformats.org/officeDocument/2006/relationships/font" Target="fonts/HelveticaNeueLight-regular.fntdata"/><Relationship Id="rId20" Type="http://schemas.openxmlformats.org/officeDocument/2006/relationships/slide" Target="slides/slide15.xml"/><Relationship Id="rId64" Type="http://schemas.openxmlformats.org/officeDocument/2006/relationships/font" Target="fonts/HelveticaNeueLight-boldItalic.fntdata"/><Relationship Id="rId63" Type="http://schemas.openxmlformats.org/officeDocument/2006/relationships/font" Target="fonts/HelveticaNeueLight-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font" Target="fonts/HelveticaNeue-boldItalic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font" Target="fonts/Lato-regular.fntdata"/><Relationship Id="rId52" Type="http://schemas.openxmlformats.org/officeDocument/2006/relationships/font" Target="fonts/Anton-regular.fntdata"/><Relationship Id="rId11" Type="http://schemas.openxmlformats.org/officeDocument/2006/relationships/slide" Target="slides/slide6.xml"/><Relationship Id="rId55" Type="http://schemas.openxmlformats.org/officeDocument/2006/relationships/font" Target="fonts/Lato-italic.fntdata"/><Relationship Id="rId10" Type="http://schemas.openxmlformats.org/officeDocument/2006/relationships/slide" Target="slides/slide5.xml"/><Relationship Id="rId54" Type="http://schemas.openxmlformats.org/officeDocument/2006/relationships/font" Target="fonts/Lato-bold.fntdata"/><Relationship Id="rId13" Type="http://schemas.openxmlformats.org/officeDocument/2006/relationships/slide" Target="slides/slide8.xml"/><Relationship Id="rId57" Type="http://schemas.openxmlformats.org/officeDocument/2006/relationships/font" Target="fonts/HelveticaNeue-regular.fntdata"/><Relationship Id="rId12" Type="http://schemas.openxmlformats.org/officeDocument/2006/relationships/slide" Target="slides/slide7.xml"/><Relationship Id="rId56" Type="http://schemas.openxmlformats.org/officeDocument/2006/relationships/font" Target="fonts/Lato-boldItalic.fntdata"/><Relationship Id="rId15" Type="http://schemas.openxmlformats.org/officeDocument/2006/relationships/slide" Target="slides/slide10.xml"/><Relationship Id="rId59" Type="http://schemas.openxmlformats.org/officeDocument/2006/relationships/font" Target="fonts/HelveticaNeue-italic.fntdata"/><Relationship Id="rId14" Type="http://schemas.openxmlformats.org/officeDocument/2006/relationships/slide" Target="slides/slide9.xml"/><Relationship Id="rId58" Type="http://schemas.openxmlformats.org/officeDocument/2006/relationships/font" Target="fonts/HelveticaNeue-bold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887edb21d4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887edb21d4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e8ac9dce63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e8ac9dce63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e8ac9dce63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e8ac9dce63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e8ac9dce63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e8ac9dce63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e8ac9dce63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e8ac9dce63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e8ac9dce63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e8ac9dce63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e8ac9dce63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e8ac9dce63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e8ac9dce63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e8ac9dce63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e8ac9dce63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e8ac9dce63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e8ac9dce63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e8ac9dce63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e8ac9dce63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e8ac9dce63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8f27a64521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8f27a64521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e8ac9dce63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e8ac9dce63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e8ac9dce63_0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e8ac9dce63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e8ac9dce63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e8ac9dce63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e8ac9dce63_0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e8ac9dce63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e8ac9dce63_0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e8ac9dce63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e8ac9dce63_0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e8ac9dce63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e8ac9dce63_0_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e8ac9dce63_0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e8ac9dce63_0_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e8ac9dce63_0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e8ac9dce63_0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e8ac9dce63_0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e8ac9dce63_0_2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0" name="Google Shape;290;ge8ac9dce63_0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8f27a64521_1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8f27a64521_1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fbc336bcb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fbc336bcb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e8ac9dce63_0_2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e8ac9dce63_0_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e8ac9dce63_0_2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e8ac9dce63_0_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e8ac9dce63_0_2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e8ac9dce63_0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e8ac9dce63_0_2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e8ac9dce63_0_2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e8ac9dce63_0_2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e8ac9dce63_0_2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e8ac9dce63_0_2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e8ac9dce63_0_2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e8ac9dce63_0_2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e8ac9dce63_0_2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e8ac9dce63_0_2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e8ac9dce63_0_2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e8ac9dce63_0_28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8" name="Google Shape;368;ge8ac9dce63_0_2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e8ac9dce63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e8ac9dce63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e8ac9dce63_0_2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e8ac9dce63_0_2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e8ac9dce63_0_3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e8ac9dce63_0_3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e8ac9dce63_0_2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e8ac9dce63_0_2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e8ac9dce63_0_4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e8ac9dce63_0_4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e8ac9dce63_0_4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e8ac9dce63_0_4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e8ac9dce63_0_3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e8ac9dce63_0_3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e8ac9dce63_0_3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e8ac9dce63_0_3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e8ac9dce63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e8ac9dce63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e8ac9dce63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e8ac9dce63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e8ac9dce63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e8ac9dce63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e8ac9dce63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e8ac9dce63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e8ac9dce63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e8ac9dce63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Relationship Id="rId4" Type="http://schemas.openxmlformats.org/officeDocument/2006/relationships/image" Target="../media/image15.jpg"/><Relationship Id="rId5" Type="http://schemas.openxmlformats.org/officeDocument/2006/relationships/image" Target="../media/image2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Relationship Id="rId4" Type="http://schemas.openxmlformats.org/officeDocument/2006/relationships/image" Target="../media/image18.png"/><Relationship Id="rId5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Relationship Id="rId4" Type="http://schemas.openxmlformats.org/officeDocument/2006/relationships/image" Target="../media/image22.png"/><Relationship Id="rId5" Type="http://schemas.openxmlformats.org/officeDocument/2006/relationships/image" Target="../media/image25.png"/><Relationship Id="rId6" Type="http://schemas.openxmlformats.org/officeDocument/2006/relationships/image" Target="../media/image2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Relationship Id="rId4" Type="http://schemas.openxmlformats.org/officeDocument/2006/relationships/image" Target="../media/image19.png"/><Relationship Id="rId5" Type="http://schemas.openxmlformats.org/officeDocument/2006/relationships/image" Target="../media/image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Relationship Id="rId4" Type="http://schemas.openxmlformats.org/officeDocument/2006/relationships/image" Target="../media/image21.png"/><Relationship Id="rId5" Type="http://schemas.openxmlformats.org/officeDocument/2006/relationships/image" Target="../media/image23.jpg"/><Relationship Id="rId6" Type="http://schemas.openxmlformats.org/officeDocument/2006/relationships/image" Target="../media/image1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png"/><Relationship Id="rId4" Type="http://schemas.openxmlformats.org/officeDocument/2006/relationships/image" Target="../media/image27.png"/><Relationship Id="rId5" Type="http://schemas.openxmlformats.org/officeDocument/2006/relationships/image" Target="../media/image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.png"/><Relationship Id="rId4" Type="http://schemas.openxmlformats.org/officeDocument/2006/relationships/image" Target="../media/image24.png"/><Relationship Id="rId5" Type="http://schemas.openxmlformats.org/officeDocument/2006/relationships/image" Target="../media/image30.png"/><Relationship Id="rId6" Type="http://schemas.openxmlformats.org/officeDocument/2006/relationships/image" Target="../media/image33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.png"/><Relationship Id="rId4" Type="http://schemas.openxmlformats.org/officeDocument/2006/relationships/image" Target="../media/image36.png"/><Relationship Id="rId5" Type="http://schemas.openxmlformats.org/officeDocument/2006/relationships/image" Target="../media/image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2.png"/><Relationship Id="rId4" Type="http://schemas.openxmlformats.org/officeDocument/2006/relationships/image" Target="../media/image29.png"/><Relationship Id="rId5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2.png"/><Relationship Id="rId4" Type="http://schemas.openxmlformats.org/officeDocument/2006/relationships/image" Target="../media/image32.png"/><Relationship Id="rId5" Type="http://schemas.openxmlformats.org/officeDocument/2006/relationships/image" Target="../media/image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1.png"/><Relationship Id="rId4" Type="http://schemas.openxmlformats.org/officeDocument/2006/relationships/image" Target="../media/image37.png"/><Relationship Id="rId5" Type="http://schemas.openxmlformats.org/officeDocument/2006/relationships/image" Target="../media/image5.png"/><Relationship Id="rId6" Type="http://schemas.openxmlformats.org/officeDocument/2006/relationships/image" Target="../media/image3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2.png"/><Relationship Id="rId4" Type="http://schemas.openxmlformats.org/officeDocument/2006/relationships/image" Target="../media/image34.png"/><Relationship Id="rId5" Type="http://schemas.openxmlformats.org/officeDocument/2006/relationships/image" Target="../media/image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2.png"/><Relationship Id="rId4" Type="http://schemas.openxmlformats.org/officeDocument/2006/relationships/image" Target="../media/image52.png"/><Relationship Id="rId5" Type="http://schemas.openxmlformats.org/officeDocument/2006/relationships/image" Target="../media/image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2.png"/><Relationship Id="rId4" Type="http://schemas.openxmlformats.org/officeDocument/2006/relationships/image" Target="../media/image38.png"/><Relationship Id="rId5" Type="http://schemas.openxmlformats.org/officeDocument/2006/relationships/image" Target="../media/image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2.png"/><Relationship Id="rId4" Type="http://schemas.openxmlformats.org/officeDocument/2006/relationships/image" Target="../media/image46.png"/><Relationship Id="rId5" Type="http://schemas.openxmlformats.org/officeDocument/2006/relationships/image" Target="../media/image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2.png"/><Relationship Id="rId4" Type="http://schemas.openxmlformats.org/officeDocument/2006/relationships/image" Target="../media/image39.png"/><Relationship Id="rId5" Type="http://schemas.openxmlformats.org/officeDocument/2006/relationships/image" Target="../media/image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2.png"/><Relationship Id="rId4" Type="http://schemas.openxmlformats.org/officeDocument/2006/relationships/image" Target="../media/image51.png"/><Relationship Id="rId5" Type="http://schemas.openxmlformats.org/officeDocument/2006/relationships/image" Target="../media/image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0.png"/><Relationship Id="rId4" Type="http://schemas.openxmlformats.org/officeDocument/2006/relationships/image" Target="../media/image4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0.png"/><Relationship Id="rId4" Type="http://schemas.openxmlformats.org/officeDocument/2006/relationships/image" Target="../media/image5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0.png"/><Relationship Id="rId4" Type="http://schemas.openxmlformats.org/officeDocument/2006/relationships/image" Target="../media/image50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9.png"/><Relationship Id="rId4" Type="http://schemas.openxmlformats.org/officeDocument/2006/relationships/image" Target="../media/image53.png"/><Relationship Id="rId5" Type="http://schemas.openxmlformats.org/officeDocument/2006/relationships/image" Target="../media/image49.jpg"/><Relationship Id="rId6" Type="http://schemas.openxmlformats.org/officeDocument/2006/relationships/image" Target="../media/image5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.png"/><Relationship Id="rId4" Type="http://schemas.openxmlformats.org/officeDocument/2006/relationships/image" Target="../media/image4.png"/><Relationship Id="rId5" Type="http://schemas.openxmlformats.org/officeDocument/2006/relationships/image" Target="../media/image48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.png"/><Relationship Id="rId4" Type="http://schemas.openxmlformats.org/officeDocument/2006/relationships/image" Target="../media/image55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2.png"/><Relationship Id="rId4" Type="http://schemas.openxmlformats.org/officeDocument/2006/relationships/image" Target="../media/image57.png"/><Relationship Id="rId5" Type="http://schemas.openxmlformats.org/officeDocument/2006/relationships/image" Target="../media/image5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5.png"/><Relationship Id="rId4" Type="http://schemas.openxmlformats.org/officeDocument/2006/relationships/image" Target="../media/image62.png"/><Relationship Id="rId5" Type="http://schemas.openxmlformats.org/officeDocument/2006/relationships/image" Target="../media/image56.jpg"/><Relationship Id="rId6" Type="http://schemas.openxmlformats.org/officeDocument/2006/relationships/image" Target="../media/image69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2.png"/><Relationship Id="rId4" Type="http://schemas.openxmlformats.org/officeDocument/2006/relationships/image" Target="../media/image60.png"/><Relationship Id="rId5" Type="http://schemas.openxmlformats.org/officeDocument/2006/relationships/image" Target="../media/image5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0.png"/><Relationship Id="rId4" Type="http://schemas.openxmlformats.org/officeDocument/2006/relationships/image" Target="../media/image4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0.png"/><Relationship Id="rId4" Type="http://schemas.openxmlformats.org/officeDocument/2006/relationships/image" Target="../media/image50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5.png"/><Relationship Id="rId4" Type="http://schemas.openxmlformats.org/officeDocument/2006/relationships/image" Target="../media/image66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5.png"/><Relationship Id="rId4" Type="http://schemas.openxmlformats.org/officeDocument/2006/relationships/image" Target="../media/image63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6.png"/><Relationship Id="rId4" Type="http://schemas.openxmlformats.org/officeDocument/2006/relationships/image" Target="../media/image61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6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6.png"/><Relationship Id="rId4" Type="http://schemas.openxmlformats.org/officeDocument/2006/relationships/image" Target="../media/image65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knexjs.org/" TargetMode="External"/><Relationship Id="rId4" Type="http://schemas.openxmlformats.org/officeDocument/2006/relationships/image" Target="../media/image7.png"/><Relationship Id="rId5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Relationship Id="rId4" Type="http://schemas.openxmlformats.org/officeDocument/2006/relationships/image" Target="../media/image5.png"/><Relationship Id="rId5" Type="http://schemas.openxmlformats.org/officeDocument/2006/relationships/image" Target="../media/image2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devhints.io/knex" TargetMode="External"/><Relationship Id="rId4" Type="http://schemas.openxmlformats.org/officeDocument/2006/relationships/image" Target="../media/image13.png"/><Relationship Id="rId5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Relationship Id="rId4" Type="http://schemas.openxmlformats.org/officeDocument/2006/relationships/image" Target="../media/image5.png"/><Relationship Id="rId5" Type="http://schemas.openxmlformats.org/officeDocument/2006/relationships/image" Target="../media/image4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528500" y="2031825"/>
            <a:ext cx="8022600" cy="6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600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 SQL y Node.js</a:t>
            </a:r>
            <a:endParaRPr i="1" sz="3600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55" name="Google Shape;55;p13"/>
          <p:cNvSpPr txBox="1"/>
          <p:nvPr/>
        </p:nvSpPr>
        <p:spPr>
          <a:xfrm>
            <a:off x="2022750" y="1163150"/>
            <a:ext cx="46794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rgbClr val="12121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 Clase 16. </a:t>
            </a:r>
            <a:r>
              <a:rPr lang="en-GB" sz="2000">
                <a:solidFill>
                  <a:srgbClr val="12121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Programación Backend</a:t>
            </a:r>
            <a:endParaRPr>
              <a:solidFill>
                <a:srgbClr val="12121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707225" y="4382850"/>
            <a:ext cx="17310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F89D2"/>
            </a:gs>
            <a:gs pos="100000">
              <a:srgbClr val="E0FF00"/>
            </a:gs>
          </a:gsLst>
          <a:lin ang="10800025" scaled="0"/>
        </a:gra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2"/>
          <p:cNvSpPr txBox="1"/>
          <p:nvPr/>
        </p:nvSpPr>
        <p:spPr>
          <a:xfrm>
            <a:off x="1398000" y="207720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600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Proyecto Cliente MySQL/MariaDB Node.js con Knex.js</a:t>
            </a:r>
            <a:endParaRPr i="1" sz="3600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141" name="Google Shape;14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3"/>
          <p:cNvSpPr txBox="1"/>
          <p:nvPr/>
        </p:nvSpPr>
        <p:spPr>
          <a:xfrm>
            <a:off x="3158925" y="289750"/>
            <a:ext cx="5683200" cy="13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600">
                <a:latin typeface="Anton"/>
                <a:ea typeface="Anton"/>
                <a:cs typeface="Anton"/>
                <a:sym typeface="Anton"/>
              </a:rPr>
              <a:t>Inicialización del proyecto e instalación de dependencias</a:t>
            </a:r>
            <a:endParaRPr i="1" sz="36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147" name="Google Shape;14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9250" y="274175"/>
            <a:ext cx="2648125" cy="126295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3"/>
          <p:cNvSpPr txBox="1"/>
          <p:nvPr/>
        </p:nvSpPr>
        <p:spPr>
          <a:xfrm>
            <a:off x="244500" y="1711350"/>
            <a:ext cx="6097200" cy="30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Helvetica Neue Light"/>
              <a:buAutoNum type="arabicPeriod"/>
            </a:pPr>
            <a:r>
              <a:rPr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Creamos un proyecto Node.js con </a:t>
            </a:r>
            <a:r>
              <a:rPr b="1"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npm init -y</a:t>
            </a:r>
            <a:endParaRPr sz="20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Helvetica Neue Light"/>
              <a:buAutoNum type="arabicPeriod"/>
            </a:pPr>
            <a:r>
              <a:rPr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Instalamos la dependencias </a:t>
            </a:r>
            <a:r>
              <a:rPr i="1"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Knex</a:t>
            </a:r>
            <a:r>
              <a:rPr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y</a:t>
            </a:r>
            <a:r>
              <a:rPr i="1"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mysql </a:t>
            </a:r>
            <a:r>
              <a:rPr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con </a:t>
            </a:r>
            <a:r>
              <a:rPr b="1"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npm i knex mysql </a:t>
            </a:r>
            <a:r>
              <a:rPr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(mysql es el plugin necesario para trabajar con </a:t>
            </a:r>
            <a:r>
              <a:rPr i="1"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MariaDB)</a:t>
            </a:r>
            <a:r>
              <a:rPr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endParaRPr b="1" sz="2000">
              <a:solidFill>
                <a:schemeClr val="dk1"/>
              </a:solidFill>
              <a:highlight>
                <a:schemeClr val="lt1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Helvetica Neue Light"/>
              <a:buAutoNum type="arabicPeriod"/>
            </a:pPr>
            <a:r>
              <a:rPr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Levantamos el motor de base de datos </a:t>
            </a:r>
            <a:r>
              <a:rPr i="1"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MariaDB </a:t>
            </a:r>
            <a:r>
              <a:rPr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con </a:t>
            </a:r>
            <a:r>
              <a:rPr i="1"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XAMPP.</a:t>
            </a:r>
            <a:endParaRPr i="1" sz="20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Helvetica Neue Light"/>
              <a:buAutoNum type="arabicPeriod"/>
            </a:pPr>
            <a:r>
              <a:rPr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Creamos los archivos necesarios para probar los comandos SQL necesarios en acciones CRUD.</a:t>
            </a:r>
            <a:endParaRPr sz="20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150" name="Google Shape;150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29375" y="1853000"/>
            <a:ext cx="2412750" cy="22545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4"/>
          <p:cNvSpPr txBox="1"/>
          <p:nvPr/>
        </p:nvSpPr>
        <p:spPr>
          <a:xfrm>
            <a:off x="286025" y="91375"/>
            <a:ext cx="57531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2600">
                <a:latin typeface="Anton"/>
                <a:ea typeface="Anton"/>
                <a:cs typeface="Anton"/>
                <a:sym typeface="Anton"/>
              </a:rPr>
              <a:t>Proyecto Knex MariaDB: package.json</a:t>
            </a:r>
            <a:endParaRPr i="1" sz="26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156" name="Google Shape;156;p24"/>
          <p:cNvPicPr preferRelativeResize="0"/>
          <p:nvPr/>
        </p:nvPicPr>
        <p:blipFill>
          <a:blip r:embed="rId3">
            <a:alphaModFix amt="86000"/>
          </a:blip>
          <a:stretch>
            <a:fillRect/>
          </a:stretch>
        </p:blipFill>
        <p:spPr>
          <a:xfrm>
            <a:off x="4275250" y="2710275"/>
            <a:ext cx="3363700" cy="76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8975" y="577725"/>
            <a:ext cx="8335475" cy="44423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5"/>
          <p:cNvSpPr txBox="1"/>
          <p:nvPr/>
        </p:nvSpPr>
        <p:spPr>
          <a:xfrm>
            <a:off x="2028925" y="213525"/>
            <a:ext cx="6841500" cy="6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600">
                <a:latin typeface="Anton"/>
                <a:ea typeface="Anton"/>
                <a:cs typeface="Anton"/>
                <a:sym typeface="Anton"/>
              </a:rPr>
              <a:t>Knex: Conexión a MariaDB y a las distintas bases de datos</a:t>
            </a:r>
            <a:endParaRPr i="1" sz="36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164" name="Google Shape;16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77638"/>
            <a:ext cx="8839199" cy="298714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66" name="Google Shape;166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3325" y="213525"/>
            <a:ext cx="2103024" cy="117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5275681">
            <a:off x="4376773" y="3471425"/>
            <a:ext cx="2030625" cy="157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6"/>
          <p:cNvSpPr txBox="1"/>
          <p:nvPr/>
        </p:nvSpPr>
        <p:spPr>
          <a:xfrm>
            <a:off x="286025" y="91375"/>
            <a:ext cx="59487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2600">
                <a:latin typeface="Anton"/>
                <a:ea typeface="Anton"/>
                <a:cs typeface="Anton"/>
                <a:sym typeface="Anton"/>
              </a:rPr>
              <a:t>Proyecto Knex MariaDB: config options</a:t>
            </a:r>
            <a:endParaRPr i="1" sz="26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173" name="Google Shape;173;p26"/>
          <p:cNvPicPr preferRelativeResize="0"/>
          <p:nvPr/>
        </p:nvPicPr>
        <p:blipFill>
          <a:blip r:embed="rId3">
            <a:alphaModFix amt="86000"/>
          </a:blip>
          <a:stretch>
            <a:fillRect/>
          </a:stretch>
        </p:blipFill>
        <p:spPr>
          <a:xfrm>
            <a:off x="4275250" y="2710275"/>
            <a:ext cx="3363700" cy="76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8975" y="571250"/>
            <a:ext cx="8335475" cy="4442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7"/>
          <p:cNvSpPr txBox="1"/>
          <p:nvPr/>
        </p:nvSpPr>
        <p:spPr>
          <a:xfrm>
            <a:off x="645800" y="0"/>
            <a:ext cx="6456600" cy="6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600">
                <a:latin typeface="Anton"/>
                <a:ea typeface="Anton"/>
                <a:cs typeface="Anton"/>
                <a:sym typeface="Anton"/>
              </a:rPr>
              <a:t>Knex: Crear y Modificar tabla</a:t>
            </a:r>
            <a:endParaRPr i="1" sz="36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181" name="Google Shape;18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3875" y="699875"/>
            <a:ext cx="6325700" cy="42904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83" name="Google Shape;183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51350" y="317725"/>
            <a:ext cx="1784076" cy="1470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13823" y="2482323"/>
            <a:ext cx="1859125" cy="157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8"/>
          <p:cNvSpPr txBox="1"/>
          <p:nvPr/>
        </p:nvSpPr>
        <p:spPr>
          <a:xfrm>
            <a:off x="286025" y="91375"/>
            <a:ext cx="55695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2600">
                <a:latin typeface="Anton"/>
                <a:ea typeface="Anton"/>
                <a:cs typeface="Anton"/>
                <a:sym typeface="Anton"/>
              </a:rPr>
              <a:t>Proyecto Knex MariaDB: create table</a:t>
            </a:r>
            <a:endParaRPr i="1" sz="26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190" name="Google Shape;190;p28"/>
          <p:cNvPicPr preferRelativeResize="0"/>
          <p:nvPr/>
        </p:nvPicPr>
        <p:blipFill>
          <a:blip r:embed="rId3">
            <a:alphaModFix amt="86000"/>
          </a:blip>
          <a:stretch>
            <a:fillRect/>
          </a:stretch>
        </p:blipFill>
        <p:spPr>
          <a:xfrm>
            <a:off x="4275250" y="2710275"/>
            <a:ext cx="3363700" cy="76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8975" y="577725"/>
            <a:ext cx="8335475" cy="44423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9"/>
          <p:cNvSpPr txBox="1"/>
          <p:nvPr/>
        </p:nvSpPr>
        <p:spPr>
          <a:xfrm>
            <a:off x="1965075" y="0"/>
            <a:ext cx="6860700" cy="13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600">
                <a:latin typeface="Anton"/>
                <a:ea typeface="Anton"/>
                <a:cs typeface="Anton"/>
                <a:sym typeface="Anton"/>
              </a:rPr>
              <a:t>Knex CRUD: Seleccionar, Insertar, Actualizar y Borrar datos</a:t>
            </a:r>
            <a:endParaRPr i="1" sz="36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198" name="Google Shape;19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72300"/>
            <a:ext cx="8839200" cy="3021527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00" name="Google Shape;200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30400" y="3138475"/>
            <a:ext cx="4950800" cy="134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3250" y="81725"/>
            <a:ext cx="1749422" cy="134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0"/>
          <p:cNvSpPr txBox="1"/>
          <p:nvPr/>
        </p:nvSpPr>
        <p:spPr>
          <a:xfrm>
            <a:off x="286025" y="91375"/>
            <a:ext cx="48894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2600">
                <a:latin typeface="Anton"/>
                <a:ea typeface="Anton"/>
                <a:cs typeface="Anton"/>
                <a:sym typeface="Anton"/>
              </a:rPr>
              <a:t>Proyecto Knex MariaDB: insert</a:t>
            </a:r>
            <a:endParaRPr i="1" sz="26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207" name="Google Shape;207;p30"/>
          <p:cNvPicPr preferRelativeResize="0"/>
          <p:nvPr/>
        </p:nvPicPr>
        <p:blipFill>
          <a:blip r:embed="rId3">
            <a:alphaModFix amt="86000"/>
          </a:blip>
          <a:stretch>
            <a:fillRect/>
          </a:stretch>
        </p:blipFill>
        <p:spPr>
          <a:xfrm>
            <a:off x="4275250" y="2710275"/>
            <a:ext cx="3363700" cy="76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8975" y="577725"/>
            <a:ext cx="8335475" cy="44423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1"/>
          <p:cNvSpPr txBox="1"/>
          <p:nvPr/>
        </p:nvSpPr>
        <p:spPr>
          <a:xfrm>
            <a:off x="286025" y="91375"/>
            <a:ext cx="48894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2600">
                <a:latin typeface="Anton"/>
                <a:ea typeface="Anton"/>
                <a:cs typeface="Anton"/>
                <a:sym typeface="Anton"/>
              </a:rPr>
              <a:t>Proyecto Knex MariaDB: select</a:t>
            </a:r>
            <a:endParaRPr i="1" sz="26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215" name="Google Shape;215;p31"/>
          <p:cNvPicPr preferRelativeResize="0"/>
          <p:nvPr/>
        </p:nvPicPr>
        <p:blipFill>
          <a:blip r:embed="rId3">
            <a:alphaModFix amt="86000"/>
          </a:blip>
          <a:stretch>
            <a:fillRect/>
          </a:stretch>
        </p:blipFill>
        <p:spPr>
          <a:xfrm>
            <a:off x="4275250" y="2710275"/>
            <a:ext cx="3363700" cy="76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8975" y="577725"/>
            <a:ext cx="8335475" cy="44423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CEFAB"/>
        </a:soli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/>
        </p:nvSpPr>
        <p:spPr>
          <a:xfrm>
            <a:off x="4006550" y="1366575"/>
            <a:ext cx="4624800" cy="24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65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Helvetica Neue Light"/>
              <a:buChar char="●"/>
            </a:pPr>
            <a:r>
              <a:rPr lang="en-GB" sz="17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Integrar dependencia Knex para habilitar a Node.js como cliente de base de datos.</a:t>
            </a:r>
            <a:endParaRPr sz="17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3655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Helvetica Neue Light"/>
              <a:buChar char="●"/>
            </a:pPr>
            <a:r>
              <a:rPr lang="en-GB" sz="17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Interactuar con MySQL / MariaDB a través de NodeJS y Knex</a:t>
            </a:r>
            <a:endParaRPr sz="17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700"/>
              <a:buFont typeface="Helvetica Neue Light"/>
              <a:buChar char="●"/>
            </a:pPr>
            <a:r>
              <a:rPr lang="en-GB" sz="17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Configurar Knex para trabajar con SQLite3</a:t>
            </a:r>
            <a:endParaRPr sz="17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4"/>
          <p:cNvSpPr txBox="1"/>
          <p:nvPr/>
        </p:nvSpPr>
        <p:spPr>
          <a:xfrm>
            <a:off x="373850" y="2656900"/>
            <a:ext cx="36327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00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OBJETIVOS </a:t>
            </a:r>
            <a:r>
              <a:rPr i="1" lang="en-GB" sz="3000">
                <a:latin typeface="Anton"/>
                <a:ea typeface="Anton"/>
                <a:cs typeface="Anton"/>
                <a:sym typeface="Anton"/>
              </a:rPr>
              <a:t>DE LA CLASE</a:t>
            </a:r>
            <a:endParaRPr i="1" sz="30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64" name="Google Shape;64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11688" y="1439550"/>
            <a:ext cx="1186525" cy="118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2"/>
          <p:cNvSpPr txBox="1"/>
          <p:nvPr/>
        </p:nvSpPr>
        <p:spPr>
          <a:xfrm>
            <a:off x="286025" y="91375"/>
            <a:ext cx="75672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2600">
                <a:latin typeface="Anton"/>
                <a:ea typeface="Anton"/>
                <a:cs typeface="Anton"/>
                <a:sym typeface="Anton"/>
              </a:rPr>
              <a:t>Proyecto Knex MariaDB: insert y select en consola</a:t>
            </a:r>
            <a:endParaRPr i="1" sz="26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223" name="Google Shape;223;p32"/>
          <p:cNvPicPr preferRelativeResize="0"/>
          <p:nvPr/>
        </p:nvPicPr>
        <p:blipFill>
          <a:blip r:embed="rId3">
            <a:alphaModFix amt="86000"/>
          </a:blip>
          <a:stretch>
            <a:fillRect/>
          </a:stretch>
        </p:blipFill>
        <p:spPr>
          <a:xfrm>
            <a:off x="4275250" y="2710275"/>
            <a:ext cx="3363700" cy="76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8975" y="567475"/>
            <a:ext cx="8335475" cy="44423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3"/>
          <p:cNvSpPr txBox="1"/>
          <p:nvPr/>
        </p:nvSpPr>
        <p:spPr>
          <a:xfrm>
            <a:off x="2657700" y="2394100"/>
            <a:ext cx="3828600" cy="112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>
                <a:solidFill>
                  <a:srgbClr val="E8E7E3"/>
                </a:solidFill>
              </a:rPr>
              <a:t>☕ </a:t>
            </a:r>
            <a:endParaRPr sz="6000">
              <a:solidFill>
                <a:srgbClr val="E8E7E3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60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BREAK</a:t>
            </a:r>
            <a:endParaRPr i="1" sz="6000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lt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rPr>
              <a:t>¡5/10 MINUTOS Y VOLVEMOS!</a:t>
            </a:r>
            <a:endParaRPr sz="2100">
              <a:solidFill>
                <a:schemeClr val="lt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4000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4"/>
          <p:cNvSpPr txBox="1"/>
          <p:nvPr/>
        </p:nvSpPr>
        <p:spPr>
          <a:xfrm>
            <a:off x="1621925" y="0"/>
            <a:ext cx="7203900" cy="6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600">
                <a:latin typeface="Anton"/>
                <a:ea typeface="Anton"/>
                <a:cs typeface="Anton"/>
                <a:sym typeface="Anton"/>
              </a:rPr>
              <a:t>Knex: Where y otros comandos</a:t>
            </a:r>
            <a:endParaRPr i="1" sz="36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236" name="Google Shape;23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6950" y="880150"/>
            <a:ext cx="3947359" cy="407657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37" name="Google Shape;237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5300" y="880150"/>
            <a:ext cx="3669536" cy="40765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38" name="Google Shape;238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6950" y="76650"/>
            <a:ext cx="1417104" cy="68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5"/>
          <p:cNvSpPr txBox="1"/>
          <p:nvPr/>
        </p:nvSpPr>
        <p:spPr>
          <a:xfrm>
            <a:off x="286025" y="91375"/>
            <a:ext cx="58221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2600">
                <a:latin typeface="Anton"/>
                <a:ea typeface="Anton"/>
                <a:cs typeface="Anton"/>
                <a:sym typeface="Anton"/>
              </a:rPr>
              <a:t>Proyecto Knex MariaDB: select where</a:t>
            </a:r>
            <a:endParaRPr i="1" sz="26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245" name="Google Shape;245;p35"/>
          <p:cNvPicPr preferRelativeResize="0"/>
          <p:nvPr/>
        </p:nvPicPr>
        <p:blipFill>
          <a:blip r:embed="rId3">
            <a:alphaModFix amt="86000"/>
          </a:blip>
          <a:stretch>
            <a:fillRect/>
          </a:stretch>
        </p:blipFill>
        <p:spPr>
          <a:xfrm>
            <a:off x="4275250" y="2710275"/>
            <a:ext cx="3363700" cy="76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8975" y="567475"/>
            <a:ext cx="8335475" cy="444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/>
        </p:nvSpPr>
        <p:spPr>
          <a:xfrm>
            <a:off x="286025" y="91375"/>
            <a:ext cx="52824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2600">
                <a:latin typeface="Anton"/>
                <a:ea typeface="Anton"/>
                <a:cs typeface="Anton"/>
                <a:sym typeface="Anton"/>
              </a:rPr>
              <a:t>Proyecto Knex MariaDB: order by</a:t>
            </a:r>
            <a:endParaRPr i="1" sz="26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253" name="Google Shape;253;p36"/>
          <p:cNvPicPr preferRelativeResize="0"/>
          <p:nvPr/>
        </p:nvPicPr>
        <p:blipFill>
          <a:blip r:embed="rId3">
            <a:alphaModFix amt="86000"/>
          </a:blip>
          <a:stretch>
            <a:fillRect/>
          </a:stretch>
        </p:blipFill>
        <p:spPr>
          <a:xfrm>
            <a:off x="4275250" y="2710275"/>
            <a:ext cx="3363700" cy="76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8975" y="567475"/>
            <a:ext cx="8335475" cy="444233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7"/>
          <p:cNvSpPr txBox="1"/>
          <p:nvPr/>
        </p:nvSpPr>
        <p:spPr>
          <a:xfrm>
            <a:off x="286025" y="91375"/>
            <a:ext cx="50757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2600">
                <a:latin typeface="Anton"/>
                <a:ea typeface="Anton"/>
                <a:cs typeface="Anton"/>
                <a:sym typeface="Anton"/>
              </a:rPr>
              <a:t>Proyecto Knex MariaDB: update</a:t>
            </a:r>
            <a:endParaRPr i="1" sz="26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261" name="Google Shape;261;p37"/>
          <p:cNvPicPr preferRelativeResize="0"/>
          <p:nvPr/>
        </p:nvPicPr>
        <p:blipFill>
          <a:blip r:embed="rId3">
            <a:alphaModFix amt="86000"/>
          </a:blip>
          <a:stretch>
            <a:fillRect/>
          </a:stretch>
        </p:blipFill>
        <p:spPr>
          <a:xfrm>
            <a:off x="4275250" y="2710275"/>
            <a:ext cx="3363700" cy="76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8975" y="567475"/>
            <a:ext cx="8335475" cy="44423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8"/>
          <p:cNvSpPr txBox="1"/>
          <p:nvPr/>
        </p:nvSpPr>
        <p:spPr>
          <a:xfrm>
            <a:off x="286025" y="91375"/>
            <a:ext cx="50757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2600">
                <a:latin typeface="Anton"/>
                <a:ea typeface="Anton"/>
                <a:cs typeface="Anton"/>
                <a:sym typeface="Anton"/>
              </a:rPr>
              <a:t>Proyecto Knex MariaDB: delete</a:t>
            </a:r>
            <a:endParaRPr i="1" sz="26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269" name="Google Shape;269;p38"/>
          <p:cNvPicPr preferRelativeResize="0"/>
          <p:nvPr/>
        </p:nvPicPr>
        <p:blipFill>
          <a:blip r:embed="rId3">
            <a:alphaModFix amt="86000"/>
          </a:blip>
          <a:stretch>
            <a:fillRect/>
          </a:stretch>
        </p:blipFill>
        <p:spPr>
          <a:xfrm>
            <a:off x="4275250" y="2710275"/>
            <a:ext cx="3363700" cy="76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8975" y="567475"/>
            <a:ext cx="8335475" cy="44423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9"/>
          <p:cNvSpPr txBox="1"/>
          <p:nvPr/>
        </p:nvSpPr>
        <p:spPr>
          <a:xfrm>
            <a:off x="286025" y="91375"/>
            <a:ext cx="58680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2600">
                <a:latin typeface="Anton"/>
                <a:ea typeface="Anton"/>
                <a:cs typeface="Anton"/>
                <a:sym typeface="Anton"/>
              </a:rPr>
              <a:t>Proyecto Knex MariaDB: delete where</a:t>
            </a:r>
            <a:endParaRPr i="1" sz="26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277" name="Google Shape;277;p39"/>
          <p:cNvPicPr preferRelativeResize="0"/>
          <p:nvPr/>
        </p:nvPicPr>
        <p:blipFill>
          <a:blip r:embed="rId3">
            <a:alphaModFix amt="86000"/>
          </a:blip>
          <a:stretch>
            <a:fillRect/>
          </a:stretch>
        </p:blipFill>
        <p:spPr>
          <a:xfrm>
            <a:off x="4275250" y="2710275"/>
            <a:ext cx="3363700" cy="76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8975" y="567475"/>
            <a:ext cx="8335475" cy="4442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0"/>
          <p:cNvSpPr txBox="1"/>
          <p:nvPr/>
        </p:nvSpPr>
        <p:spPr>
          <a:xfrm>
            <a:off x="286025" y="91375"/>
            <a:ext cx="83355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2600">
                <a:latin typeface="Anton"/>
                <a:ea typeface="Anton"/>
                <a:cs typeface="Anton"/>
                <a:sym typeface="Anton"/>
              </a:rPr>
              <a:t>Proyecto Knex MariaDB: procesos batch con async await</a:t>
            </a:r>
            <a:endParaRPr i="1" sz="26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285" name="Google Shape;285;p40"/>
          <p:cNvPicPr preferRelativeResize="0"/>
          <p:nvPr/>
        </p:nvPicPr>
        <p:blipFill>
          <a:blip r:embed="rId3">
            <a:alphaModFix amt="86000"/>
          </a:blip>
          <a:stretch>
            <a:fillRect/>
          </a:stretch>
        </p:blipFill>
        <p:spPr>
          <a:xfrm>
            <a:off x="4275250" y="2710275"/>
            <a:ext cx="3363700" cy="76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8975" y="567475"/>
            <a:ext cx="8335499" cy="44423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1"/>
          <p:cNvSpPr txBox="1"/>
          <p:nvPr/>
        </p:nvSpPr>
        <p:spPr>
          <a:xfrm>
            <a:off x="809552" y="2556000"/>
            <a:ext cx="7524900" cy="20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i="1" lang="en-GB" sz="4000">
                <a:latin typeface="Anton"/>
                <a:ea typeface="Anton"/>
                <a:cs typeface="Anton"/>
                <a:sym typeface="Anton"/>
              </a:rPr>
              <a:t>NODE + MARIADB</a:t>
            </a:r>
            <a:endParaRPr b="0" i="1" sz="40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sz="20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i="1" lang="en-GB" sz="1600">
                <a:latin typeface="Helvetica Neue Light"/>
                <a:ea typeface="Helvetica Neue Light"/>
                <a:cs typeface="Helvetica Neue Light"/>
                <a:sym typeface="Helvetica Neue Light"/>
              </a:rPr>
              <a:t>Tiempo: 15 minutos</a:t>
            </a:r>
            <a:endParaRPr i="1" sz="16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293" name="Google Shape;293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82275" y="904849"/>
            <a:ext cx="1379450" cy="137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/>
          <p:nvPr/>
        </p:nvSpPr>
        <p:spPr>
          <a:xfrm>
            <a:off x="3609625" y="1163625"/>
            <a:ext cx="2157900" cy="3138600"/>
          </a:xfrm>
          <a:prstGeom prst="rect">
            <a:avLst/>
          </a:prstGeom>
          <a:noFill/>
          <a:ln cap="flat" cmpd="sng" w="38100">
            <a:solidFill>
              <a:srgbClr val="3CEFA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0" name="Google Shape;7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5"/>
          <p:cNvSpPr/>
          <p:nvPr/>
        </p:nvSpPr>
        <p:spPr>
          <a:xfrm>
            <a:off x="3778675" y="1333050"/>
            <a:ext cx="1819800" cy="3306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15"/>
          <p:cNvSpPr txBox="1"/>
          <p:nvPr/>
        </p:nvSpPr>
        <p:spPr>
          <a:xfrm>
            <a:off x="3919358" y="1305800"/>
            <a:ext cx="12348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Helvetica Neue"/>
                <a:ea typeface="Helvetica Neue"/>
                <a:cs typeface="Helvetica Neue"/>
                <a:sym typeface="Helvetica Neue"/>
              </a:rPr>
              <a:t>Clase 16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3" name="Google Shape;73;p15"/>
          <p:cNvSpPr txBox="1"/>
          <p:nvPr/>
        </p:nvSpPr>
        <p:spPr>
          <a:xfrm>
            <a:off x="3695075" y="1758000"/>
            <a:ext cx="2013300" cy="4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200">
                <a:latin typeface="Helvetica Neue"/>
                <a:ea typeface="Helvetica Neue"/>
                <a:cs typeface="Helvetica Neue"/>
                <a:sym typeface="Helvetica Neue"/>
              </a:rPr>
              <a:t>SQL y Node.js</a:t>
            </a:r>
            <a:endParaRPr b="1" sz="1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74" name="Google Shape;74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76200" y="1391289"/>
            <a:ext cx="196500" cy="1965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/>
          <p:nvPr/>
        </p:nvSpPr>
        <p:spPr>
          <a:xfrm>
            <a:off x="1395175" y="1333050"/>
            <a:ext cx="1819800" cy="3306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5"/>
          <p:cNvSpPr txBox="1"/>
          <p:nvPr/>
        </p:nvSpPr>
        <p:spPr>
          <a:xfrm>
            <a:off x="1535858" y="1305800"/>
            <a:ext cx="12348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Helvetica Neue"/>
                <a:ea typeface="Helvetica Neue"/>
                <a:cs typeface="Helvetica Neue"/>
                <a:sym typeface="Helvetica Neue"/>
              </a:rPr>
              <a:t>Clase 15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7" name="Google Shape;77;p15"/>
          <p:cNvSpPr txBox="1"/>
          <p:nvPr/>
        </p:nvSpPr>
        <p:spPr>
          <a:xfrm>
            <a:off x="1377625" y="1758000"/>
            <a:ext cx="1854900" cy="4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200">
                <a:solidFill>
                  <a:schemeClr val="dk1"/>
                </a:solidFill>
                <a:highlight>
                  <a:schemeClr val="lt1"/>
                </a:highlight>
              </a:rPr>
              <a:t>SQL</a:t>
            </a:r>
            <a:endParaRPr b="1"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cxnSp>
        <p:nvCxnSpPr>
          <p:cNvPr id="78" name="Google Shape;78;p15"/>
          <p:cNvCxnSpPr/>
          <p:nvPr/>
        </p:nvCxnSpPr>
        <p:spPr>
          <a:xfrm>
            <a:off x="1377600" y="2928356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9" name="Google Shape;79;p15"/>
          <p:cNvCxnSpPr/>
          <p:nvPr/>
        </p:nvCxnSpPr>
        <p:spPr>
          <a:xfrm>
            <a:off x="1377600" y="3843832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0" name="Google Shape;80;p15"/>
          <p:cNvCxnSpPr/>
          <p:nvPr/>
        </p:nvCxnSpPr>
        <p:spPr>
          <a:xfrm>
            <a:off x="1377600" y="3380081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81" name="Google Shape;8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66250" y="1391289"/>
            <a:ext cx="196500" cy="196500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5"/>
          <p:cNvSpPr/>
          <p:nvPr/>
        </p:nvSpPr>
        <p:spPr>
          <a:xfrm>
            <a:off x="6010350" y="1163625"/>
            <a:ext cx="2157900" cy="3138600"/>
          </a:xfrm>
          <a:prstGeom prst="rect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5"/>
          <p:cNvSpPr/>
          <p:nvPr/>
        </p:nvSpPr>
        <p:spPr>
          <a:xfrm>
            <a:off x="6162175" y="1333050"/>
            <a:ext cx="1819800" cy="3306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5"/>
          <p:cNvSpPr txBox="1"/>
          <p:nvPr/>
        </p:nvSpPr>
        <p:spPr>
          <a:xfrm>
            <a:off x="6302858" y="1305800"/>
            <a:ext cx="12348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Helvetica Neue"/>
                <a:ea typeface="Helvetica Neue"/>
                <a:cs typeface="Helvetica Neue"/>
                <a:sym typeface="Helvetica Neue"/>
              </a:rPr>
              <a:t>Clase 17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5" name="Google Shape;85;p15"/>
          <p:cNvSpPr txBox="1"/>
          <p:nvPr/>
        </p:nvSpPr>
        <p:spPr>
          <a:xfrm>
            <a:off x="6070550" y="1758000"/>
            <a:ext cx="2013300" cy="4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200">
                <a:solidFill>
                  <a:schemeClr val="dk1"/>
                </a:solidFill>
                <a:highlight>
                  <a:schemeClr val="lt1"/>
                </a:highlight>
              </a:rPr>
              <a:t>Introducción a MongoDB</a:t>
            </a:r>
            <a:endParaRPr b="1" sz="1200"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cxnSp>
        <p:nvCxnSpPr>
          <p:cNvPr id="86" name="Google Shape;86;p15"/>
          <p:cNvCxnSpPr/>
          <p:nvPr/>
        </p:nvCxnSpPr>
        <p:spPr>
          <a:xfrm>
            <a:off x="6144600" y="2446275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7" name="Google Shape;87;p15"/>
          <p:cNvCxnSpPr/>
          <p:nvPr/>
        </p:nvCxnSpPr>
        <p:spPr>
          <a:xfrm>
            <a:off x="6144600" y="2928356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8" name="Google Shape;88;p15"/>
          <p:cNvCxnSpPr/>
          <p:nvPr/>
        </p:nvCxnSpPr>
        <p:spPr>
          <a:xfrm>
            <a:off x="6144600" y="3843832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9" name="Google Shape;89;p15"/>
          <p:cNvCxnSpPr/>
          <p:nvPr/>
        </p:nvCxnSpPr>
        <p:spPr>
          <a:xfrm>
            <a:off x="6144600" y="3380081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90" name="Google Shape;9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33250" y="1391289"/>
            <a:ext cx="196500" cy="19650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5"/>
          <p:cNvSpPr txBox="1"/>
          <p:nvPr/>
        </p:nvSpPr>
        <p:spPr>
          <a:xfrm>
            <a:off x="1398000" y="23200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600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CRONOGRAMA DEL CURSO</a:t>
            </a:r>
            <a:endParaRPr i="1" sz="3600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Google Shape;29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42"/>
          <p:cNvSpPr txBox="1"/>
          <p:nvPr/>
        </p:nvSpPr>
        <p:spPr>
          <a:xfrm>
            <a:off x="442500" y="667100"/>
            <a:ext cx="8259000" cy="41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Realizar un proyecto en Node.js que se conecte a la base de datos llamada </a:t>
            </a:r>
            <a:r>
              <a:rPr i="1" lang="en-GB" sz="16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ecommerce </a:t>
            </a:r>
            <a:r>
              <a:rPr lang="en-GB" sz="16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implementada en MariaDB y ejecute las siguientes procesos: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 Light"/>
              <a:buAutoNum type="arabicPeriod"/>
            </a:pPr>
            <a:r>
              <a:rPr lang="en-GB" sz="16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Debe crear una tabla llamada articulos con la siguiente estructura: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Campos: 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   - </a:t>
            </a:r>
            <a:r>
              <a:rPr b="1" lang="en-GB" sz="16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nombre</a:t>
            </a:r>
            <a:r>
              <a:rPr lang="en-GB" sz="16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tipo varchar 15 caracteres no nulo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   - </a:t>
            </a:r>
            <a:r>
              <a:rPr b="1" lang="en-GB" sz="16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codigo</a:t>
            </a:r>
            <a:r>
              <a:rPr lang="en-GB" sz="16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tipo varchar 10 caracteres no nulo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   - </a:t>
            </a:r>
            <a:r>
              <a:rPr b="1" lang="en-GB" sz="16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precio</a:t>
            </a:r>
            <a:r>
              <a:rPr lang="en-GB" sz="16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tipo float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   - </a:t>
            </a:r>
            <a:r>
              <a:rPr b="1" lang="en-GB" sz="16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stock</a:t>
            </a:r>
            <a:r>
              <a:rPr lang="en-GB" sz="16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tipo entero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   - </a:t>
            </a:r>
            <a:r>
              <a:rPr b="1" lang="en-GB" sz="16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id clave primaria </a:t>
            </a:r>
            <a:r>
              <a:rPr lang="en-GB" sz="16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autoincremental no nula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 Light"/>
              <a:buAutoNum type="arabicPeriod"/>
            </a:pPr>
            <a:r>
              <a:rPr lang="en-GB" sz="16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Insertar 5 articulos en esa tabla, con datos de prueba con stocks positivos 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 Light"/>
              <a:buAutoNum type="arabicPeriod"/>
            </a:pPr>
            <a:r>
              <a:rPr lang="en-GB" sz="16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Listar la tabla mostrando los resultados en la consola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 Light"/>
              <a:buAutoNum type="arabicPeriod"/>
            </a:pPr>
            <a:r>
              <a:rPr lang="en-GB" sz="16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Borrar el articulo con id = 3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 Light"/>
              <a:buAutoNum type="arabicPeriod"/>
            </a:pPr>
            <a:r>
              <a:rPr lang="en-GB" sz="16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Actualizar el stock a 0 del articulo con id = 2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301" name="Google Shape;301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09825" y="0"/>
            <a:ext cx="1634174" cy="63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Google Shape;306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43"/>
          <p:cNvSpPr txBox="1"/>
          <p:nvPr/>
        </p:nvSpPr>
        <p:spPr>
          <a:xfrm>
            <a:off x="442500" y="667100"/>
            <a:ext cx="8259000" cy="29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Notas:</a:t>
            </a:r>
            <a:endParaRPr b="1" sz="1600">
              <a:solidFill>
                <a:schemeClr val="dk1"/>
              </a:solidFill>
              <a:highlight>
                <a:schemeClr val="lt1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- Crear un único archivo ejecutable a través de node.js que realice lo pedido. Considerar que estos son procesos asincrónicos que devuelven promesas y deben ser anidados para mantener el orden de operación. Utilizar la sintaxis then/catch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- Agregar como primera acción que, en caso de existir la tabla, la borre (drop), así al ejecutar estas mismas tareas, empezamos desde cero sin errores y datos residuales.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308" name="Google Shape;308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09825" y="0"/>
            <a:ext cx="1634174" cy="63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4"/>
          <p:cNvSpPr txBox="1"/>
          <p:nvPr/>
        </p:nvSpPr>
        <p:spPr>
          <a:xfrm>
            <a:off x="243675" y="137375"/>
            <a:ext cx="8595000" cy="98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6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Node.js como cliente de SQLite3</a:t>
            </a:r>
            <a:endParaRPr i="1" sz="3600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314" name="Google Shape;314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9788" y="2240275"/>
            <a:ext cx="4887299" cy="271092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15" name="Google Shape;315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13987" y="1121900"/>
            <a:ext cx="3318925" cy="1290693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16" name="Google Shape;316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31049" y="1560731"/>
            <a:ext cx="3409850" cy="225583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45"/>
          <p:cNvSpPr txBox="1"/>
          <p:nvPr/>
        </p:nvSpPr>
        <p:spPr>
          <a:xfrm>
            <a:off x="298975" y="1282250"/>
            <a:ext cx="8485500" cy="3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2000"/>
              <a:buFont typeface="Helvetica Neue Light"/>
              <a:buChar char="●"/>
            </a:pP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SQLite es una </a:t>
            </a:r>
            <a:r>
              <a:rPr b="1"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biblioteca en lenguaje C</a:t>
            </a: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que implementa un motor de base de datos SQL pequeño, rápido, autónomo, de alta confiabilidad y con todas las funciones.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2000"/>
              <a:buFont typeface="Helvetica Neue Light"/>
              <a:buChar char="●"/>
            </a:pP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SQLite</a:t>
            </a:r>
            <a:r>
              <a:rPr b="1"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es el </a:t>
            </a:r>
            <a:r>
              <a:rPr b="1"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motor de base de datos más utilizado</a:t>
            </a: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del mundo.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2000"/>
              <a:buFont typeface="Helvetica Neue Light"/>
              <a:buChar char="●"/>
            </a:pP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SQLite está </a:t>
            </a:r>
            <a:r>
              <a:rPr b="1"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integrado </a:t>
            </a: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en todos los </a:t>
            </a:r>
            <a:r>
              <a:rPr b="1"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teléfonos móviles </a:t>
            </a: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y en la mayoría de las </a:t>
            </a:r>
            <a:r>
              <a:rPr b="1"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computadoras </a:t>
            </a: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y viene incluido dentro de innumerables otras aplicaciones que la gente usa todos los días.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2000"/>
              <a:buFont typeface="Helvetica Neue Light"/>
              <a:buChar char="●"/>
            </a:pP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El </a:t>
            </a:r>
            <a:r>
              <a:rPr b="1"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formato de archivo</a:t>
            </a: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SQLite</a:t>
            </a:r>
            <a:r>
              <a:rPr b="1"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es </a:t>
            </a:r>
            <a:r>
              <a:rPr b="1"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estable</a:t>
            </a: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, </a:t>
            </a:r>
            <a:r>
              <a:rPr b="1"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multiplataforma </a:t>
            </a: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y </a:t>
            </a:r>
            <a:r>
              <a:rPr b="1"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compatible </a:t>
            </a: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con versiones anteriores. La última versión es la 3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2000"/>
              <a:buFont typeface="Helvetica Neue Light"/>
              <a:buChar char="●"/>
            </a:pP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El </a:t>
            </a:r>
            <a:r>
              <a:rPr b="1"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código fuente </a:t>
            </a: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de SQLite es de </a:t>
            </a:r>
            <a:r>
              <a:rPr b="1"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dominio público</a:t>
            </a: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22" name="Google Shape;322;p45"/>
          <p:cNvSpPr txBox="1"/>
          <p:nvPr/>
        </p:nvSpPr>
        <p:spPr>
          <a:xfrm>
            <a:off x="3117375" y="322550"/>
            <a:ext cx="4008300" cy="7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600">
                <a:latin typeface="Anton"/>
                <a:ea typeface="Anton"/>
                <a:cs typeface="Anton"/>
                <a:sym typeface="Anton"/>
              </a:rPr>
              <a:t>¿Qué es SQLite3?</a:t>
            </a:r>
            <a:endParaRPr i="1" sz="36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323" name="Google Shape;323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28225" y="167575"/>
            <a:ext cx="1186525" cy="118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2774" y="90124"/>
            <a:ext cx="2701749" cy="1043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F89D2"/>
            </a:gs>
            <a:gs pos="100000">
              <a:srgbClr val="E0FF00"/>
            </a:gs>
          </a:gsLst>
          <a:lin ang="10800025" scaled="0"/>
        </a:gradFill>
      </p:bgPr>
    </p:bg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46"/>
          <p:cNvSpPr txBox="1"/>
          <p:nvPr/>
        </p:nvSpPr>
        <p:spPr>
          <a:xfrm>
            <a:off x="620175" y="953675"/>
            <a:ext cx="7795800" cy="324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600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Proyecto Cliente SQLite3 Node.js con Knex.js</a:t>
            </a:r>
            <a:endParaRPr i="1" sz="3600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600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331" name="Google Shape;331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47"/>
          <p:cNvSpPr txBox="1"/>
          <p:nvPr/>
        </p:nvSpPr>
        <p:spPr>
          <a:xfrm>
            <a:off x="3158925" y="289750"/>
            <a:ext cx="5683200" cy="13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600">
                <a:latin typeface="Anton"/>
                <a:ea typeface="Anton"/>
                <a:cs typeface="Anton"/>
                <a:sym typeface="Anton"/>
              </a:rPr>
              <a:t>Inicialización del proyecto e instalación de dependencias</a:t>
            </a:r>
            <a:endParaRPr i="1" sz="36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337" name="Google Shape;337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47"/>
          <p:cNvSpPr txBox="1"/>
          <p:nvPr/>
        </p:nvSpPr>
        <p:spPr>
          <a:xfrm>
            <a:off x="244500" y="1939950"/>
            <a:ext cx="8203200" cy="30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Helvetica Neue Light"/>
              <a:buAutoNum type="arabicPeriod"/>
            </a:pPr>
            <a:r>
              <a:rPr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Creamos un proyecto Node.js con </a:t>
            </a:r>
            <a:r>
              <a:rPr b="1"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npm init -y</a:t>
            </a:r>
            <a:endParaRPr sz="20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Helvetica Neue Light"/>
              <a:buAutoNum type="arabicPeriod"/>
            </a:pPr>
            <a:r>
              <a:rPr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Instalamos la dependencias </a:t>
            </a:r>
            <a:r>
              <a:rPr i="1"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Knex</a:t>
            </a:r>
            <a:r>
              <a:rPr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y</a:t>
            </a:r>
            <a:r>
              <a:rPr i="1"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sqlite3 </a:t>
            </a:r>
            <a:r>
              <a:rPr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con </a:t>
            </a:r>
            <a:r>
              <a:rPr b="1"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npm i knex sqlite3 </a:t>
            </a:r>
            <a:r>
              <a:rPr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(</a:t>
            </a:r>
            <a:r>
              <a:rPr b="1"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sqlite3</a:t>
            </a:r>
            <a:r>
              <a:rPr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es el plugin necesario para trabajar con </a:t>
            </a:r>
            <a:r>
              <a:rPr i="1"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SQLite Version 3)</a:t>
            </a:r>
            <a:r>
              <a:rPr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endParaRPr b="1" sz="2000">
              <a:solidFill>
                <a:schemeClr val="dk1"/>
              </a:solidFill>
              <a:highlight>
                <a:schemeClr val="lt1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Helvetica Neue Light"/>
              <a:buAutoNum type="arabicPeriod"/>
            </a:pPr>
            <a:r>
              <a:rPr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Creamos la carpeta DB, en donde se va a almacenar el archivo que contiene la estructura de base de datos.</a:t>
            </a:r>
            <a:endParaRPr sz="20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Helvetica Neue Light"/>
              <a:buAutoNum type="arabicPeriod"/>
            </a:pPr>
            <a:r>
              <a:rPr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Creamos los archivos necesarios para probar los comandos SQL necesarios en acciones CRUD.</a:t>
            </a:r>
            <a:endParaRPr sz="20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339" name="Google Shape;339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2450" y="83698"/>
            <a:ext cx="3151900" cy="158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48"/>
          <p:cNvSpPr txBox="1"/>
          <p:nvPr/>
        </p:nvSpPr>
        <p:spPr>
          <a:xfrm>
            <a:off x="286025" y="91375"/>
            <a:ext cx="59097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2600">
                <a:latin typeface="Anton"/>
                <a:ea typeface="Anton"/>
                <a:cs typeface="Anton"/>
                <a:sym typeface="Anton"/>
              </a:rPr>
              <a:t>Proyecto Knex SLQlite3: package.json</a:t>
            </a:r>
            <a:endParaRPr i="1" sz="26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345" name="Google Shape;345;p48"/>
          <p:cNvPicPr preferRelativeResize="0"/>
          <p:nvPr/>
        </p:nvPicPr>
        <p:blipFill>
          <a:blip r:embed="rId3">
            <a:alphaModFix amt="86000"/>
          </a:blip>
          <a:stretch>
            <a:fillRect/>
          </a:stretch>
        </p:blipFill>
        <p:spPr>
          <a:xfrm>
            <a:off x="4275250" y="2710275"/>
            <a:ext cx="3363700" cy="76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8975" y="567475"/>
            <a:ext cx="8335475" cy="4442332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49"/>
          <p:cNvSpPr txBox="1"/>
          <p:nvPr/>
        </p:nvSpPr>
        <p:spPr>
          <a:xfrm>
            <a:off x="2028925" y="213525"/>
            <a:ext cx="6841500" cy="6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600">
                <a:latin typeface="Anton"/>
                <a:ea typeface="Anton"/>
                <a:cs typeface="Anton"/>
                <a:sym typeface="Anton"/>
              </a:rPr>
              <a:t>Knex: Conexión a SQLite3</a:t>
            </a:r>
            <a:endParaRPr i="1" sz="36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353" name="Google Shape;353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38175" y="1067337"/>
            <a:ext cx="4903906" cy="2338037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55" name="Google Shape;355;p49"/>
          <p:cNvSpPr txBox="1"/>
          <p:nvPr/>
        </p:nvSpPr>
        <p:spPr>
          <a:xfrm>
            <a:off x="491550" y="3562325"/>
            <a:ext cx="8160900" cy="137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El resto del proyecto es igual al realizado anteriormente con MariaDB. Sólo cambia la base de trabajo, manteniendo las funciones, sus llamados y devoluciones de forma similar.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356" name="Google Shape;356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5350" y="198075"/>
            <a:ext cx="2746226" cy="1304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54613" y="1578732"/>
            <a:ext cx="1754993" cy="17549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0"/>
          <p:cNvSpPr txBox="1"/>
          <p:nvPr/>
        </p:nvSpPr>
        <p:spPr>
          <a:xfrm>
            <a:off x="286025" y="91375"/>
            <a:ext cx="6000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2600">
                <a:latin typeface="Anton"/>
                <a:ea typeface="Anton"/>
                <a:cs typeface="Anton"/>
                <a:sym typeface="Anton"/>
              </a:rPr>
              <a:t>Proyecto Knex SQLite3: config options</a:t>
            </a:r>
            <a:endParaRPr i="1" sz="26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363" name="Google Shape;363;p50"/>
          <p:cNvPicPr preferRelativeResize="0"/>
          <p:nvPr/>
        </p:nvPicPr>
        <p:blipFill>
          <a:blip r:embed="rId3">
            <a:alphaModFix amt="86000"/>
          </a:blip>
          <a:stretch>
            <a:fillRect/>
          </a:stretch>
        </p:blipFill>
        <p:spPr>
          <a:xfrm>
            <a:off x="4275250" y="2710275"/>
            <a:ext cx="3363700" cy="76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8975" y="571250"/>
            <a:ext cx="8335475" cy="44423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51"/>
          <p:cNvSpPr txBox="1"/>
          <p:nvPr/>
        </p:nvSpPr>
        <p:spPr>
          <a:xfrm>
            <a:off x="809552" y="2556000"/>
            <a:ext cx="7524900" cy="20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i="1" lang="en-GB" sz="4000">
                <a:latin typeface="Anton"/>
                <a:ea typeface="Anton"/>
                <a:cs typeface="Anton"/>
                <a:sym typeface="Anton"/>
              </a:rPr>
              <a:t>NODE + SQLITE3</a:t>
            </a:r>
            <a:endParaRPr b="0" i="1" sz="40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sz="20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i="1" lang="en-GB" sz="1600">
                <a:latin typeface="Helvetica Neue Light"/>
                <a:ea typeface="Helvetica Neue Light"/>
                <a:cs typeface="Helvetica Neue Light"/>
                <a:sym typeface="Helvetica Neue Light"/>
              </a:rPr>
              <a:t>Tiempo: 15 minutos</a:t>
            </a:r>
            <a:endParaRPr i="1" sz="16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371" name="Google Shape;371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82275" y="904849"/>
            <a:ext cx="1379450" cy="137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6"/>
          <p:cNvSpPr txBox="1"/>
          <p:nvPr/>
        </p:nvSpPr>
        <p:spPr>
          <a:xfrm>
            <a:off x="274500" y="1860375"/>
            <a:ext cx="8595000" cy="11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6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Node.js como cliente de MySQL / MariaDB</a:t>
            </a:r>
            <a:endParaRPr i="1" sz="3600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7" name="Google Shape;377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52"/>
          <p:cNvSpPr txBox="1"/>
          <p:nvPr/>
        </p:nvSpPr>
        <p:spPr>
          <a:xfrm>
            <a:off x="442500" y="743300"/>
            <a:ext cx="8259000" cy="312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Realizar un proyecto en Node.js que se conecte a una base de datos SQLite3 y ejecute las mismas acciones que las planteadas en el desafío anterior.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6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Notas</a:t>
            </a:r>
            <a:r>
              <a:rPr lang="en-GB" sz="16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: 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- Crear un único archivo ejecutable a través de node.js que realice lo pedido. Considerar que estos son procesos asincrónicos que devuelven promesas y deben ser anidados para mantener el orden de operación. Utilizar la sintaxis async/await.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- Agregar como primera acción que si existe la tabla la borre (drop), así, al ejecutar estas mismas tareas, comienzo de cero sin errores y datos residuales.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379" name="Google Shape;379;p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09825" y="0"/>
            <a:ext cx="1634174" cy="63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3"/>
          <p:cNvSpPr txBox="1"/>
          <p:nvPr/>
        </p:nvSpPr>
        <p:spPr>
          <a:xfrm>
            <a:off x="1443000" y="2520825"/>
            <a:ext cx="625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4000">
                <a:latin typeface="Anton"/>
                <a:ea typeface="Anton"/>
                <a:cs typeface="Anton"/>
                <a:sym typeface="Anton"/>
              </a:rPr>
              <a:t>NUESTRA PRIMERA BASE DE DATOS</a:t>
            </a:r>
            <a:endParaRPr i="1" sz="40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385" name="Google Shape;385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82275" y="886224"/>
            <a:ext cx="1379450" cy="1379450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53"/>
          <p:cNvSpPr/>
          <p:nvPr/>
        </p:nvSpPr>
        <p:spPr>
          <a:xfrm>
            <a:off x="4823975" y="886225"/>
            <a:ext cx="381900" cy="381900"/>
          </a:xfrm>
          <a:prstGeom prst="ellipse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8</a:t>
            </a:r>
            <a:endParaRPr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92" name="Google Shape;392;p54"/>
          <p:cNvGraphicFramePr/>
          <p:nvPr/>
        </p:nvGraphicFramePr>
        <p:xfrm>
          <a:off x="153263" y="115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{731998BE-3E35-44B0-B161-10B1324802EB}</a:tableStyleId>
              </a:tblPr>
              <a:tblGrid>
                <a:gridCol w="2945825"/>
                <a:gridCol w="3822275"/>
                <a:gridCol w="2069375"/>
              </a:tblGrid>
              <a:tr h="720275">
                <a:tc grid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GB" sz="2400">
                          <a:solidFill>
                            <a:schemeClr val="dk1"/>
                          </a:solidFill>
                          <a:latin typeface="Anton"/>
                          <a:ea typeface="Anton"/>
                          <a:cs typeface="Anton"/>
                          <a:sym typeface="Anton"/>
                        </a:rPr>
                        <a:t>Nuestra Primera Base de Datos</a:t>
                      </a:r>
                      <a:endParaRPr sz="2400"/>
                    </a:p>
                  </a:txBody>
                  <a:tcPr marT="162000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CEFAB"/>
                    </a:solidFill>
                  </a:tcPr>
                </a:tc>
                <a:tc hMerge="1"/>
                <a:tc hMerge="1"/>
              </a:tr>
              <a:tr h="809125"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GB" sz="1600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Formato: </a:t>
                      </a:r>
                      <a:r>
                        <a:rPr lang="en-GB" sz="1600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link a un repositorio en Github con el proyecto cargado. </a:t>
                      </a:r>
                      <a:endParaRPr sz="1600">
                        <a:solidFill>
                          <a:schemeClr val="dk1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GB" sz="1600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Sugerencia: </a:t>
                      </a:r>
                      <a:r>
                        <a:rPr lang="en-GB" sz="1600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no incluir los node_modules</a:t>
                      </a:r>
                      <a:endParaRPr sz="1600"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3270000">
                <a:tc grid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500"/>
                        <a:t>&gt;&gt;</a:t>
                      </a:r>
                      <a:r>
                        <a:rPr b="1" lang="en-GB" sz="1500">
                          <a:solidFill>
                            <a:srgbClr val="4D5156"/>
                          </a:solidFill>
                        </a:rPr>
                        <a:t> </a:t>
                      </a:r>
                      <a:r>
                        <a:rPr b="1" lang="en-GB" sz="15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Consigna:</a:t>
                      </a:r>
                      <a:r>
                        <a:rPr lang="en-GB" sz="15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 Tomando como base las clases Contenedor en memoria y en archivos, desarrollar un nuevo contenedor con idénticos métodos pero que funcione sobre bases de datos, utilizando Knex para la conexión. </a:t>
                      </a:r>
                      <a:r>
                        <a:rPr lang="en-GB" sz="15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Esta</a:t>
                      </a:r>
                      <a:r>
                        <a:rPr lang="en-GB" sz="15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 clase debe recibir en su constructor el objeto de configuración de Knex y el nombre de la tabla sobre la cual trabajará. Luego, modificar el </a:t>
                      </a:r>
                      <a:r>
                        <a:rPr lang="en-GB" sz="1500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desafío entregable de la clase 11”Chat con Websocket”, y:</a:t>
                      </a:r>
                      <a:endParaRPr sz="1500">
                        <a:solidFill>
                          <a:schemeClr val="dk1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-3238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Helvetica Neue Light"/>
                        <a:buChar char="-"/>
                      </a:pPr>
                      <a:r>
                        <a:rPr lang="en-GB" sz="1500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cambiar la persistencia de los mensajes de filesystem a base de datos SQLite3.</a:t>
                      </a:r>
                      <a:endParaRPr sz="1500">
                        <a:solidFill>
                          <a:schemeClr val="dk1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-3238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Helvetica Neue Light"/>
                        <a:buChar char="-"/>
                      </a:pPr>
                      <a:r>
                        <a:rPr lang="en-GB" sz="1500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cambiar la persistencia de los productos de memoria a base de datos MariaDB.</a:t>
                      </a:r>
                      <a:endParaRPr sz="1500">
                        <a:solidFill>
                          <a:schemeClr val="dk1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500">
                        <a:solidFill>
                          <a:schemeClr val="dk1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500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Desarrollar también un script que utilizando knex cree las tablas necesarias para la persistencia en cuestión (tabla mensajes en sqlite3 y tabla productos en mariaDb).</a:t>
                      </a:r>
                      <a:endParaRPr sz="1500">
                        <a:solidFill>
                          <a:schemeClr val="dk1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1" sz="15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GB" sz="1500">
                          <a:solidFill>
                            <a:schemeClr val="dk1"/>
                          </a:solidFill>
                        </a:rPr>
                        <a:t>&gt;&gt;</a:t>
                      </a:r>
                      <a:r>
                        <a:rPr b="1" lang="en-GB" sz="1500">
                          <a:solidFill>
                            <a:srgbClr val="4D5156"/>
                          </a:solidFill>
                        </a:rPr>
                        <a:t> </a:t>
                      </a:r>
                      <a:r>
                        <a:rPr b="1" lang="en-GB" sz="1500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Notas:</a:t>
                      </a:r>
                      <a:endParaRPr sz="1500">
                        <a:solidFill>
                          <a:schemeClr val="dk1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-3238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Helvetica Neue Light"/>
                        <a:buChar char="-"/>
                      </a:pPr>
                      <a:r>
                        <a:rPr lang="en-GB" sz="1500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Definir una carpeta DB para almacenar la base datos SQLite3 llamada </a:t>
                      </a:r>
                      <a:r>
                        <a:rPr i="1" lang="en-GB" sz="1500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ecommerce</a:t>
                      </a:r>
                      <a:endParaRPr i="1" sz="1500">
                        <a:solidFill>
                          <a:schemeClr val="dk1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i="1" sz="1500">
                        <a:solidFill>
                          <a:schemeClr val="dk1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i="1" sz="1500">
                        <a:solidFill>
                          <a:schemeClr val="dk1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</a:tr>
            </a:tbl>
          </a:graphicData>
        </a:graphic>
      </p:graphicFrame>
      <p:pic>
        <p:nvPicPr>
          <p:cNvPr id="393" name="Google Shape;393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73537" y="954200"/>
            <a:ext cx="1634174" cy="63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55"/>
          <p:cNvSpPr txBox="1"/>
          <p:nvPr/>
        </p:nvSpPr>
        <p:spPr>
          <a:xfrm>
            <a:off x="2776738" y="1880500"/>
            <a:ext cx="2804700" cy="112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40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¿PREGUNTAS?</a:t>
            </a:r>
            <a:endParaRPr i="1" sz="4000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descr="Tiger Face on Apple iOS 12.2" id="400" name="Google Shape;400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55188" y="2089063"/>
            <a:ext cx="712075" cy="71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56"/>
          <p:cNvSpPr txBox="1"/>
          <p:nvPr/>
        </p:nvSpPr>
        <p:spPr>
          <a:xfrm>
            <a:off x="1575450" y="948275"/>
            <a:ext cx="5231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48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¡MUCHAS GRACIAS!</a:t>
            </a:r>
            <a:endParaRPr i="1" sz="4800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06" name="Google Shape;406;p56"/>
          <p:cNvSpPr txBox="1"/>
          <p:nvPr/>
        </p:nvSpPr>
        <p:spPr>
          <a:xfrm>
            <a:off x="1799400" y="1937375"/>
            <a:ext cx="52311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rgbClr val="E0FF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Resumen de lo visto en clase hoy: </a:t>
            </a:r>
            <a:endParaRPr sz="2200">
              <a:solidFill>
                <a:srgbClr val="E0FF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solidFill>
                <a:srgbClr val="E0FF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200">
                <a:solidFill>
                  <a:srgbClr val="E0FF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- MySQL.</a:t>
            </a:r>
            <a:endParaRPr sz="2200">
              <a:solidFill>
                <a:srgbClr val="E0FF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200">
                <a:solidFill>
                  <a:srgbClr val="E0FF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- MariaDB.</a:t>
            </a:r>
            <a:endParaRPr sz="2200">
              <a:solidFill>
                <a:srgbClr val="E0FF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200">
                <a:solidFill>
                  <a:srgbClr val="E0FF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- SQLite3.</a:t>
            </a:r>
            <a:endParaRPr sz="2200">
              <a:solidFill>
                <a:srgbClr val="E0FF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200">
                <a:solidFill>
                  <a:srgbClr val="E0FF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- Knex.JS.</a:t>
            </a:r>
            <a:endParaRPr sz="2200">
              <a:solidFill>
                <a:srgbClr val="E0FF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57"/>
          <p:cNvSpPr txBox="1"/>
          <p:nvPr/>
        </p:nvSpPr>
        <p:spPr>
          <a:xfrm>
            <a:off x="2110051" y="2409500"/>
            <a:ext cx="4923900" cy="112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6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OPINA Y VALORA ESTA CLASE</a:t>
            </a:r>
            <a:endParaRPr i="1" sz="3600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descr="Dizzy on Apple iOS 12.2" id="412" name="Google Shape;412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68425" y="1602350"/>
            <a:ext cx="807150" cy="80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F89D2"/>
            </a:gs>
            <a:gs pos="100000">
              <a:srgbClr val="E0FF00"/>
            </a:gs>
          </a:gsLst>
          <a:lin ang="10800025" scaled="0"/>
        </a:gradFill>
      </p:bgPr>
    </p:bg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58"/>
          <p:cNvSpPr txBox="1"/>
          <p:nvPr/>
        </p:nvSpPr>
        <p:spPr>
          <a:xfrm>
            <a:off x="1398000" y="207720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600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#DEMOCRATIZANDOLAEDUCACIÓN</a:t>
            </a:r>
            <a:endParaRPr i="1" sz="3600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418" name="Google Shape;418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7"/>
          <p:cNvSpPr txBox="1"/>
          <p:nvPr/>
        </p:nvSpPr>
        <p:spPr>
          <a:xfrm>
            <a:off x="329250" y="974875"/>
            <a:ext cx="8425200" cy="40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2000"/>
              <a:buFont typeface="Helvetica Neue Light"/>
              <a:buChar char="●"/>
            </a:pP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Knex.js es un </a:t>
            </a:r>
            <a:r>
              <a:rPr b="1"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generador de consultas SQL</a:t>
            </a: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con "baterías incluidas" para </a:t>
            </a:r>
            <a:r>
              <a:rPr i="1"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Postgres, MSSQL, MySQL, MariaDB, SQLite3, Oracle y Amazon Redshift</a:t>
            </a: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, diseñado para ser flexible, portátil y fácil de usar.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2000"/>
              <a:buFont typeface="Helvetica Neue Light"/>
              <a:buChar char="●"/>
            </a:pP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Cuenta con una </a:t>
            </a:r>
            <a:r>
              <a:rPr b="1"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interfaz basada</a:t>
            </a: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en </a:t>
            </a:r>
            <a:r>
              <a:rPr b="1"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callbacks</a:t>
            </a: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y en </a:t>
            </a:r>
            <a:r>
              <a:rPr b="1"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promesas</a:t>
            </a: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2000"/>
              <a:buFont typeface="Helvetica Neue Light"/>
              <a:buChar char="●"/>
            </a:pPr>
            <a:r>
              <a:rPr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Knex se puede utilizar como un generador de consultas SQL en Node.JS.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2000"/>
              <a:buFont typeface="Helvetica Neue Light"/>
              <a:buChar char="●"/>
            </a:pP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Se puede instalar desde npm con el comando </a:t>
            </a:r>
            <a:r>
              <a:rPr b="1" i="1"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npm i knex</a:t>
            </a:r>
            <a:endParaRPr b="1" i="1" sz="2000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2000"/>
              <a:buFont typeface="Helvetica Neue Light"/>
              <a:buChar char="●"/>
            </a:pP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Además debemos instalar las dependencias de las base de datos con la cual vamos a trabajar: </a:t>
            </a:r>
            <a:r>
              <a:rPr b="1"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npm i </a:t>
            </a: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-&gt; </a:t>
            </a:r>
            <a:r>
              <a:rPr b="1"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pg </a:t>
            </a: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para </a:t>
            </a:r>
            <a:r>
              <a:rPr i="1"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PostgreSQL y Amazon Redshift</a:t>
            </a: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, </a:t>
            </a:r>
            <a:r>
              <a:rPr b="1"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mysql </a:t>
            </a: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para </a:t>
            </a:r>
            <a:r>
              <a:rPr i="1"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MySQL y MariaDB</a:t>
            </a: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, </a:t>
            </a:r>
            <a:r>
              <a:rPr b="1"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sqlite3 </a:t>
            </a: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para </a:t>
            </a:r>
            <a:r>
              <a:rPr i="1"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SQLite3 </a:t>
            </a: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ó </a:t>
            </a:r>
            <a:r>
              <a:rPr b="1"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mssql </a:t>
            </a: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para </a:t>
            </a:r>
            <a:r>
              <a:rPr i="1"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MSSQL</a:t>
            </a: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02" name="Google Shape;102;p17"/>
          <p:cNvSpPr txBox="1"/>
          <p:nvPr/>
        </p:nvSpPr>
        <p:spPr>
          <a:xfrm>
            <a:off x="2561225" y="167575"/>
            <a:ext cx="4686900" cy="7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600">
                <a:latin typeface="Anton"/>
                <a:ea typeface="Anton"/>
                <a:cs typeface="Anton"/>
                <a:sym typeface="Anton"/>
              </a:rPr>
              <a:t>¿ Qué es Knex.js?</a:t>
            </a:r>
            <a:endParaRPr i="1" sz="36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103" name="Google Shape;10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8225" y="15175"/>
            <a:ext cx="1186525" cy="118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7600" y="143075"/>
            <a:ext cx="2045177" cy="73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8"/>
          <p:cNvSpPr txBox="1"/>
          <p:nvPr/>
        </p:nvSpPr>
        <p:spPr>
          <a:xfrm>
            <a:off x="0" y="15175"/>
            <a:ext cx="9144000" cy="6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600">
                <a:latin typeface="Anton"/>
                <a:ea typeface="Anton"/>
                <a:cs typeface="Anton"/>
                <a:sym typeface="Anton"/>
              </a:rPr>
              <a:t>KNEX.JS Web oficial:  </a:t>
            </a:r>
            <a:r>
              <a:rPr i="1" lang="en-GB" sz="3600" u="sng">
                <a:solidFill>
                  <a:schemeClr val="hlink"/>
                </a:solidFill>
                <a:latin typeface="Anton"/>
                <a:ea typeface="Anton"/>
                <a:cs typeface="Anton"/>
                <a:sym typeface="Anton"/>
                <a:hlinkClick r:id="rId3"/>
              </a:rPr>
              <a:t>https://knexjs.org/</a:t>
            </a:r>
            <a:endParaRPr i="1" sz="36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111" name="Google Shape;111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4225" y="715550"/>
            <a:ext cx="8350225" cy="4350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 txBox="1"/>
          <p:nvPr/>
        </p:nvSpPr>
        <p:spPr>
          <a:xfrm>
            <a:off x="0" y="15175"/>
            <a:ext cx="9144000" cy="6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GB" sz="36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KNEX.JS Instalación en Node.js</a:t>
            </a:r>
            <a:endParaRPr i="1" sz="36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118" name="Google Shape;11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4225" y="715550"/>
            <a:ext cx="8308476" cy="43561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19" name="Google Shape;11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2242952">
            <a:off x="1491378" y="2661427"/>
            <a:ext cx="1351467" cy="10511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0"/>
          <p:cNvSpPr txBox="1"/>
          <p:nvPr/>
        </p:nvSpPr>
        <p:spPr>
          <a:xfrm>
            <a:off x="0" y="15175"/>
            <a:ext cx="9144000" cy="6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600">
                <a:latin typeface="Anton"/>
                <a:ea typeface="Anton"/>
                <a:cs typeface="Anton"/>
                <a:sym typeface="Anton"/>
              </a:rPr>
              <a:t>KNEX.JS Cheatsheet  </a:t>
            </a:r>
            <a:r>
              <a:rPr i="1" lang="en-GB" sz="3600" u="sng">
                <a:solidFill>
                  <a:schemeClr val="hlink"/>
                </a:solidFill>
                <a:latin typeface="Anton"/>
                <a:ea typeface="Anton"/>
                <a:cs typeface="Anton"/>
                <a:sym typeface="Anton"/>
                <a:hlinkClick r:id="rId3"/>
              </a:rPr>
              <a:t>https://devhints.io/knex</a:t>
            </a:r>
            <a:endParaRPr i="1" sz="36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126" name="Google Shape;12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2150" y="726925"/>
            <a:ext cx="7999699" cy="426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1"/>
          <p:cNvSpPr txBox="1"/>
          <p:nvPr/>
        </p:nvSpPr>
        <p:spPr>
          <a:xfrm>
            <a:off x="2631075" y="49625"/>
            <a:ext cx="5670600" cy="6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600">
                <a:latin typeface="Anton"/>
                <a:ea typeface="Anton"/>
                <a:cs typeface="Anton"/>
                <a:sym typeface="Anton"/>
              </a:rPr>
              <a:t>Knex: Resumen de comandos</a:t>
            </a:r>
            <a:endParaRPr i="1" sz="36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133" name="Google Shape;13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9850" y="739025"/>
            <a:ext cx="7982199" cy="42814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34" name="Google Shape;134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5275" y="84500"/>
            <a:ext cx="1837900" cy="58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